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8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43" r:id="rId11"/>
    <p:sldId id="344" r:id="rId12"/>
    <p:sldId id="345" r:id="rId13"/>
    <p:sldId id="346" r:id="rId14"/>
    <p:sldId id="272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292" r:id="rId34"/>
    <p:sldId id="293" r:id="rId35"/>
    <p:sldId id="294" r:id="rId36"/>
    <p:sldId id="295" r:id="rId37"/>
    <p:sldId id="339" r:id="rId38"/>
    <p:sldId id="316" r:id="rId39"/>
    <p:sldId id="310" r:id="rId40"/>
    <p:sldId id="337" r:id="rId41"/>
    <p:sldId id="322" r:id="rId42"/>
    <p:sldId id="297" r:id="rId43"/>
    <p:sldId id="298" r:id="rId44"/>
    <p:sldId id="299" r:id="rId45"/>
    <p:sldId id="338" r:id="rId46"/>
    <p:sldId id="301" r:id="rId47"/>
    <p:sldId id="323" r:id="rId48"/>
    <p:sldId id="302" r:id="rId49"/>
    <p:sldId id="303" r:id="rId50"/>
    <p:sldId id="304" r:id="rId51"/>
    <p:sldId id="317" r:id="rId52"/>
    <p:sldId id="327" r:id="rId53"/>
    <p:sldId id="340" r:id="rId54"/>
    <p:sldId id="324" r:id="rId55"/>
    <p:sldId id="274" r:id="rId56"/>
    <p:sldId id="306" r:id="rId57"/>
    <p:sldId id="329" r:id="rId58"/>
    <p:sldId id="341" r:id="rId59"/>
    <p:sldId id="334" r:id="rId60"/>
    <p:sldId id="330" r:id="rId61"/>
    <p:sldId id="321" r:id="rId62"/>
    <p:sldId id="328" r:id="rId63"/>
    <p:sldId id="318" r:id="rId64"/>
    <p:sldId id="342" r:id="rId65"/>
    <p:sldId id="315" r:id="rId66"/>
    <p:sldId id="335" r:id="rId6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FFFFF"/>
    <a:srgbClr val="9C695B"/>
    <a:srgbClr val="B9957B"/>
    <a:srgbClr val="D2B986"/>
    <a:srgbClr val="F0E9B8"/>
    <a:srgbClr val="F7ECF9"/>
    <a:srgbClr val="C00000"/>
    <a:srgbClr val="D21F1B"/>
    <a:srgbClr val="FD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264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28/01/2025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microsoft.com/office/2007/relationships/hdphoto" Target="../media/hdphoto1.wdp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82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microsoft.com/office/2007/relationships/hdphoto" Target="../media/hdphoto1.wdp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.png"/><Relationship Id="rId7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72.png"/><Relationship Id="rId10" Type="http://schemas.openxmlformats.org/officeDocument/2006/relationships/image" Target="../media/image100.png"/><Relationship Id="rId4" Type="http://schemas.microsoft.com/office/2007/relationships/hdphoto" Target="../media/hdphoto1.wdp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4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microsoft.com/office/2007/relationships/hdphoto" Target="../media/hdphoto1.wdp"/><Relationship Id="rId9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4.png"/><Relationship Id="rId7" Type="http://schemas.openxmlformats.org/officeDocument/2006/relationships/image" Target="../media/image112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11" Type="http://schemas.openxmlformats.org/officeDocument/2006/relationships/image" Target="../media/image74.png"/><Relationship Id="rId5" Type="http://schemas.openxmlformats.org/officeDocument/2006/relationships/image" Target="../media/image3.png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openxmlformats.org/officeDocument/2006/relationships/image" Target="../media/image11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5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38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1.wdp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11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URBAN MOBILITY CHALLENGE</a:t>
            </a:r>
            <a:endParaRPr lang="it-IT" sz="3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Alessandro Borgherini - 2123456</a:t>
            </a:r>
          </a:p>
          <a:p>
            <a:r>
              <a:rPr lang="it-IT" b="1" dirty="0">
                <a:solidFill>
                  <a:schemeClr val="bg1"/>
                </a:solidFill>
              </a:rPr>
              <a:t>Riccardo Rettore - 2110512</a:t>
            </a:r>
          </a:p>
          <a:p>
            <a:r>
              <a:rPr lang="it-IT" b="1" dirty="0">
                <a:solidFill>
                  <a:schemeClr val="bg1"/>
                </a:solidFill>
              </a:rPr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4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1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E99EF-8EFC-AE62-032F-0C8ADA68A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114" y="4539289"/>
            <a:ext cx="3172471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09595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considerations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187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399663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0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821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17954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9867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1CCE64F8-E425-B71F-1D7A-2EE3F16E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180" y="4734689"/>
            <a:ext cx="914820" cy="38473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8085589" y="4748413"/>
            <a:ext cx="268797" cy="323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0840" y="5119427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2CCDF903-97EF-E42C-9D43-4E92B35FC4D7}"/>
              </a:ext>
            </a:extLst>
          </p:cNvPr>
          <p:cNvSpPr/>
          <p:nvPr/>
        </p:nvSpPr>
        <p:spPr>
          <a:xfrm>
            <a:off x="2180145" y="1917290"/>
            <a:ext cx="661026" cy="434024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E992E36-0FA1-9FC9-5990-5F259975BB44}"/>
              </a:ext>
            </a:extLst>
          </p:cNvPr>
          <p:cNvSpPr/>
          <p:nvPr/>
        </p:nvSpPr>
        <p:spPr>
          <a:xfrm>
            <a:off x="8361321" y="4781826"/>
            <a:ext cx="181679" cy="33760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5C20317-4674-1D8E-706A-1B0CFFB1614E}"/>
              </a:ext>
            </a:extLst>
          </p:cNvPr>
          <p:cNvSpPr/>
          <p:nvPr/>
        </p:nvSpPr>
        <p:spPr>
          <a:xfrm>
            <a:off x="10953343" y="3603339"/>
            <a:ext cx="433492" cy="24635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2243664-4685-FD73-72D2-02C2E57E0864}"/>
              </a:ext>
            </a:extLst>
          </p:cNvPr>
          <p:cNvSpPr/>
          <p:nvPr/>
        </p:nvSpPr>
        <p:spPr>
          <a:xfrm>
            <a:off x="9318292" y="3612426"/>
            <a:ext cx="558996" cy="26706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5706CD3-B571-ABAA-4C81-047C8EE02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3040" r="8759" b="1572"/>
          <a:stretch/>
        </p:blipFill>
        <p:spPr>
          <a:xfrm>
            <a:off x="2921620" y="1200102"/>
            <a:ext cx="9253973" cy="552408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C00000"/>
                </a:solidFill>
              </a:rPr>
              <a:t>speed</a:t>
            </a:r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222702"/>
            <a:ext cx="1574528" cy="12868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0070C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C00000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2570584" cy="6075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8" y="5339262"/>
            <a:ext cx="4355381" cy="809291"/>
          </a:xfrm>
          <a:prstGeom prst="curvedConnector3">
            <a:avLst>
              <a:gd name="adj1" fmla="val 9864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ED7FDE-2D8B-35F5-51A0-950E158301FC}"/>
              </a:ext>
            </a:extLst>
          </p:cNvPr>
          <p:cNvCxnSpPr/>
          <p:nvPr/>
        </p:nvCxnSpPr>
        <p:spPr>
          <a:xfrm flipV="1">
            <a:off x="5638800" y="4833257"/>
            <a:ext cx="457200" cy="26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B3D74F5-7903-7ABC-58C2-A5DF3A5C20D2}"/>
              </a:ext>
            </a:extLst>
          </p:cNvPr>
          <p:cNvCxnSpPr>
            <a:cxnSpLocks/>
          </p:cNvCxnSpPr>
          <p:nvPr/>
        </p:nvCxnSpPr>
        <p:spPr>
          <a:xfrm flipV="1">
            <a:off x="5625279" y="3222702"/>
            <a:ext cx="575568" cy="1889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11092148" y="1274048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F66B0B3-049C-6293-CB4A-E864BA08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4127" r="8661" b="2858"/>
          <a:stretch/>
        </p:blipFill>
        <p:spPr>
          <a:xfrm>
            <a:off x="0" y="1153884"/>
            <a:ext cx="9872613" cy="57041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D468CC-1B7F-71A9-BFFA-18874E33C56F}"/>
              </a:ext>
            </a:extLst>
          </p:cNvPr>
          <p:cNvSpPr txBox="1"/>
          <p:nvPr/>
        </p:nvSpPr>
        <p:spPr>
          <a:xfrm>
            <a:off x="9881419" y="2058804"/>
            <a:ext cx="2506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Kv</a:t>
            </a:r>
            <a:r>
              <a:rPr lang="en-US" dirty="0">
                <a:solidFill>
                  <a:srgbClr val="FFC000"/>
                </a:solidFill>
              </a:rPr>
              <a:t> greater than Kw</a:t>
            </a:r>
            <a:r>
              <a:rPr lang="en-US" dirty="0"/>
              <a:t>, bigger overshoot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AB6CCA-033A-89A0-710B-42020B6C7ADB}"/>
              </a:ext>
            </a:extLst>
          </p:cNvPr>
          <p:cNvSpPr txBox="1"/>
          <p:nvPr/>
        </p:nvSpPr>
        <p:spPr>
          <a:xfrm>
            <a:off x="9912591" y="3682776"/>
            <a:ext cx="2506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Kv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less than Kw</a:t>
            </a:r>
            <a:r>
              <a:rPr lang="en-US" dirty="0"/>
              <a:t>, the system reaches steady state more slowly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E42B800-18D5-520D-6C07-F02838579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220" y="5085956"/>
            <a:ext cx="3130501" cy="35590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509A68-7550-7012-CC93-99B6EAA4084F}"/>
              </a:ext>
            </a:extLst>
          </p:cNvPr>
          <p:cNvSpPr/>
          <p:nvPr/>
        </p:nvSpPr>
        <p:spPr>
          <a:xfrm>
            <a:off x="9152870" y="4963067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2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216567" y="2170661"/>
            <a:ext cx="5465114" cy="2031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5775157" y="1356697"/>
            <a:ext cx="6253799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linear, </a:t>
            </a:r>
            <a:r>
              <a:rPr lang="it-IT" sz="1800" dirty="0" err="1"/>
              <a:t>decoupled</a:t>
            </a:r>
            <a:r>
              <a:rPr lang="it-IT" sz="1800" dirty="0"/>
              <a:t>, SISO , single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easy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5775157" y="3314499"/>
            <a:ext cx="625379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with more gains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68BAA28-02CA-F122-463B-7D285EE7265A}"/>
              </a:ext>
            </a:extLst>
          </p:cNvPr>
          <p:cNvSpPr txBox="1"/>
          <p:nvPr/>
        </p:nvSpPr>
        <p:spPr>
          <a:xfrm>
            <a:off x="902702" y="5243889"/>
            <a:ext cx="4610675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6211F39-5519-6896-6464-794713B06470}"/>
              </a:ext>
            </a:extLst>
          </p:cNvPr>
          <p:cNvSpPr txBox="1"/>
          <p:nvPr/>
        </p:nvSpPr>
        <p:spPr>
          <a:xfrm>
            <a:off x="6678625" y="5160487"/>
            <a:ext cx="477448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4F0CDCF-7125-68C2-8FFF-88A345FD2BB4}"/>
              </a:ext>
            </a:extLst>
          </p:cNvPr>
          <p:cNvCxnSpPr>
            <a:cxnSpLocks/>
          </p:cNvCxnSpPr>
          <p:nvPr/>
        </p:nvCxnSpPr>
        <p:spPr>
          <a:xfrm flipH="1">
            <a:off x="0" y="4957011"/>
            <a:ext cx="12192000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881D3BFD-D958-CAB2-21CA-EBD58A5BB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7877" b="9063"/>
          <a:stretch/>
        </p:blipFill>
        <p:spPr>
          <a:xfrm>
            <a:off x="1647241" y="2081463"/>
            <a:ext cx="9141834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2595</TotalTime>
  <Words>981</Words>
  <Application>Microsoft Office PowerPoint</Application>
  <PresentationFormat>Widescreen</PresentationFormat>
  <Paragraphs>242</Paragraphs>
  <Slides>66</Slides>
  <Notes>40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Final considerations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665</cp:revision>
  <dcterms:created xsi:type="dcterms:W3CDTF">2023-05-17T11:15:50Z</dcterms:created>
  <dcterms:modified xsi:type="dcterms:W3CDTF">2025-01-28T21:55:50Z</dcterms:modified>
</cp:coreProperties>
</file>